
<file path=[Content_Types].xml><?xml version="1.0" encoding="utf-8"?>
<Types xmlns="http://schemas.openxmlformats.org/package/2006/content-types">
  <Default Extension="png" ContentType="image/png"/>
  <Default Extension="MOV" ContentType="video/quicktime"/>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0"/>
  </p:notesMasterIdLst>
  <p:sldIdLst>
    <p:sldId id="256" r:id="rId2"/>
    <p:sldId id="257" r:id="rId3"/>
    <p:sldId id="259" r:id="rId4"/>
    <p:sldId id="260" r:id="rId5"/>
    <p:sldId id="261" r:id="rId6"/>
    <p:sldId id="263" r:id="rId7"/>
    <p:sldId id="262" r:id="rId8"/>
    <p:sldId id="279" r:id="rId9"/>
  </p:sldIdLst>
  <p:sldSz cx="9144000" cy="5143500" type="screen16x9"/>
  <p:notesSz cx="6858000" cy="9144000"/>
  <p:embeddedFontLst>
    <p:embeddedFont>
      <p:font typeface="Lato Light" panose="020B0604020202020204" charset="0"/>
      <p:regular r:id="rId11"/>
      <p:bold r:id="rId12"/>
      <p:italic r:id="rId13"/>
      <p:boldItalic r:id="rId14"/>
    </p:embeddedFont>
    <p:embeddedFont>
      <p:font typeface="Roboto Slab Light"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6"/>
    <a:srgbClr val="81D1EC"/>
    <a:srgbClr val="3796BF"/>
    <a:srgbClr val="4BB5D9"/>
    <a:srgbClr val="FF9900"/>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C6F5A5-01FA-4BAA-8B0B-6BB1F1CD364B}">
  <a:tblStyle styleId="{D3C6F5A5-01FA-4BAA-8B0B-6BB1F1CD36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778" y="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884717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003086">
              <a:alpha val="79608"/>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3796BF">
              <a:alpha val="78824"/>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81D1EC">
              <a:alpha val="78824"/>
            </a:srgbClr>
          </a:solidFill>
          <a:ln>
            <a:solidFill>
              <a:srgbClr val="FF99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003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34" name="Google Shape;34;p2"/>
          <p:cNvSpPr/>
          <p:nvPr/>
        </p:nvSpPr>
        <p:spPr>
          <a:xfrm>
            <a:off x="2757247" y="861970"/>
            <a:ext cx="300900" cy="3009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03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N:\Marketing and Communications\Images and videos\Logos\MCH\Research logo\research logov5.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3663" y="4440519"/>
            <a:ext cx="1224841" cy="651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003086">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81D1EC">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003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3796BF">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363" y="4488741"/>
            <a:ext cx="2016224" cy="5596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003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003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78BE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0308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470" y="4168079"/>
            <a:ext cx="2054936" cy="570398"/>
          </a:xfrm>
          <a:prstGeom prst="rect">
            <a:avLst/>
          </a:prstGeom>
        </p:spPr>
      </p:pic>
    </p:spTree>
    <p:extLst>
      <p:ext uri="{BB962C8B-B14F-4D97-AF65-F5344CB8AC3E}">
        <p14:creationId xmlns:p14="http://schemas.microsoft.com/office/powerpoint/2010/main" val="77900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1pPr>
            <a:lvl2pPr marL="914400" lvl="1"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2pPr>
            <a:lvl3pPr marL="1371600" lvl="2"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3pPr>
            <a:lvl4pPr marL="1828800" lvl="3"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4pPr>
            <a:lvl5pPr marL="2286000" lvl="4"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5pPr>
            <a:lvl6pPr marL="2743200" lvl="5"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6pPr>
            <a:lvl7pPr marL="3200400" lvl="6"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7pPr>
            <a:lvl8pPr marL="3657600" lvl="7"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8pPr>
            <a:lvl9pPr marL="4114800" lvl="8" indent="-355600">
              <a:spcBef>
                <a:spcPts val="1000"/>
              </a:spcBef>
              <a:spcAft>
                <a:spcPts val="1000"/>
              </a:spcAft>
              <a:buClr>
                <a:srgbClr val="A6BCC9"/>
              </a:buClr>
              <a:buSzPts val="2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A6BCC9"/>
                </a:solidFill>
                <a:latin typeface="Lato Light"/>
                <a:ea typeface="Lato Light"/>
                <a:cs typeface="Lato Light"/>
                <a:sym typeface="Lato Light"/>
              </a:defRPr>
            </a:lvl1pPr>
            <a:lvl2pPr lvl="1" algn="r">
              <a:buNone/>
              <a:defRPr sz="1200">
                <a:solidFill>
                  <a:srgbClr val="A6BCC9"/>
                </a:solidFill>
                <a:latin typeface="Lato Light"/>
                <a:ea typeface="Lato Light"/>
                <a:cs typeface="Lato Light"/>
                <a:sym typeface="Lato Light"/>
              </a:defRPr>
            </a:lvl2pPr>
            <a:lvl3pPr lvl="2" algn="r">
              <a:buNone/>
              <a:defRPr sz="1200">
                <a:solidFill>
                  <a:srgbClr val="A6BCC9"/>
                </a:solidFill>
                <a:latin typeface="Lato Light"/>
                <a:ea typeface="Lato Light"/>
                <a:cs typeface="Lato Light"/>
                <a:sym typeface="Lato Light"/>
              </a:defRPr>
            </a:lvl3pPr>
            <a:lvl4pPr lvl="3" algn="r">
              <a:buNone/>
              <a:defRPr sz="1200">
                <a:solidFill>
                  <a:srgbClr val="A6BCC9"/>
                </a:solidFill>
                <a:latin typeface="Lato Light"/>
                <a:ea typeface="Lato Light"/>
                <a:cs typeface="Lato Light"/>
                <a:sym typeface="Lato Light"/>
              </a:defRPr>
            </a:lvl4pPr>
            <a:lvl5pPr lvl="4" algn="r">
              <a:buNone/>
              <a:defRPr sz="1200">
                <a:solidFill>
                  <a:srgbClr val="A6BCC9"/>
                </a:solidFill>
                <a:latin typeface="Lato Light"/>
                <a:ea typeface="Lato Light"/>
                <a:cs typeface="Lato Light"/>
                <a:sym typeface="Lato Light"/>
              </a:defRPr>
            </a:lvl5pPr>
            <a:lvl6pPr lvl="5" algn="r">
              <a:buNone/>
              <a:defRPr sz="1200">
                <a:solidFill>
                  <a:srgbClr val="A6BCC9"/>
                </a:solidFill>
                <a:latin typeface="Lato Light"/>
                <a:ea typeface="Lato Light"/>
                <a:cs typeface="Lato Light"/>
                <a:sym typeface="Lato Light"/>
              </a:defRPr>
            </a:lvl6pPr>
            <a:lvl7pPr lvl="6" algn="r">
              <a:buNone/>
              <a:defRPr sz="1200">
                <a:solidFill>
                  <a:srgbClr val="A6BCC9"/>
                </a:solidFill>
                <a:latin typeface="Lato Light"/>
                <a:ea typeface="Lato Light"/>
                <a:cs typeface="Lato Light"/>
                <a:sym typeface="Lato Light"/>
              </a:defRPr>
            </a:lvl7pPr>
            <a:lvl8pPr lvl="7" algn="r">
              <a:buNone/>
              <a:defRPr sz="1200">
                <a:solidFill>
                  <a:srgbClr val="A6BCC9"/>
                </a:solidFill>
                <a:latin typeface="Lato Light"/>
                <a:ea typeface="Lato Light"/>
                <a:cs typeface="Lato Light"/>
                <a:sym typeface="Lato Light"/>
              </a:defRPr>
            </a:lvl8pPr>
            <a:lvl9pPr lvl="8" algn="r">
              <a:buNone/>
              <a:defRPr sz="1200">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300" y="1347614"/>
            <a:ext cx="3629400" cy="3220800"/>
          </a:xfrm>
          <a:prstGeom prst="rect">
            <a:avLst/>
          </a:prstGeom>
        </p:spPr>
        <p:txBody>
          <a:bodyPr spcFirstLastPara="1" wrap="square" lIns="91425" tIns="91425" rIns="91425" bIns="91425" anchor="ctr" anchorCtr="0">
            <a:noAutofit/>
          </a:bodyPr>
          <a:lstStyle/>
          <a:p>
            <a:pPr lvl="0"/>
            <a:br>
              <a:rPr lang="en-GB" sz="4400" b="1" dirty="0"/>
            </a:br>
            <a:br>
              <a:rPr lang="en-GB" sz="4400" b="1" dirty="0"/>
            </a:br>
            <a:r>
              <a:rPr lang="en-GB" b="1" dirty="0"/>
              <a:t>Using gestures alongside words</a:t>
            </a:r>
            <a:br>
              <a:rPr lang="en-GB" sz="2800" dirty="0"/>
            </a:br>
            <a:br>
              <a:rPr lang="en-GB" dirty="0"/>
            </a:br>
            <a:r>
              <a:rPr lang="en-GB" dirty="0"/>
              <a:t>.</a:t>
            </a:r>
            <a:br>
              <a:rPr lang="en-GB" dirty="0"/>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lvl="0"/>
            <a:r>
              <a:rPr lang="en-GB" b="1" dirty="0"/>
              <a:t>Using gestures alongside words</a:t>
            </a:r>
            <a:endParaRPr dirty="0"/>
          </a:p>
        </p:txBody>
      </p:sp>
      <p:sp>
        <p:nvSpPr>
          <p:cNvPr id="396" name="Google Shape;396;p16"/>
          <p:cNvSpPr txBox="1">
            <a:spLocks noGrp="1"/>
          </p:cNvSpPr>
          <p:nvPr>
            <p:ph type="body" idx="1"/>
          </p:nvPr>
        </p:nvSpPr>
        <p:spPr>
          <a:xfrm>
            <a:off x="2830924" y="1417850"/>
            <a:ext cx="5287059" cy="2369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GB" dirty="0"/>
              <a:t>The clip you are about to see is of Evan (22 months) and his Mum playing with bubbles.</a:t>
            </a:r>
            <a:br>
              <a:rPr lang="en-GB" dirty="0"/>
            </a:br>
            <a:br>
              <a:rPr lang="en-GB" dirty="0"/>
            </a:br>
            <a:r>
              <a:rPr lang="en-GB" dirty="0"/>
              <a:t>This video will show you how you can use gesture in simple activities to support understanding and use of concepts.</a:t>
            </a:r>
            <a:endParaRPr dirty="0"/>
          </a:p>
          <a:p>
            <a:pPr marL="0" lvl="0" indent="0" algn="l" rtl="0">
              <a:spcBef>
                <a:spcPts val="600"/>
              </a:spcBef>
              <a:spcAft>
                <a:spcPts val="1000"/>
              </a:spcAft>
              <a:buNone/>
            </a:pPr>
            <a:endParaRPr dirty="0">
              <a:solidFill>
                <a:srgbClr val="4A5C65"/>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B2ADA-EFFE-4F8A-88D0-8E2AE31740AB}"/>
              </a:ext>
            </a:extLst>
          </p:cNvPr>
          <p:cNvSpPr>
            <a:spLocks noGrp="1"/>
          </p:cNvSpPr>
          <p:nvPr>
            <p:ph type="title"/>
          </p:nvPr>
        </p:nvSpPr>
        <p:spPr/>
        <p:txBody>
          <a:bodyPr/>
          <a:lstStyle/>
          <a:p>
            <a:r>
              <a:rPr lang="en-GB" b="1" dirty="0"/>
              <a:t>Click the play button under the image to view the video</a:t>
            </a:r>
          </a:p>
        </p:txBody>
      </p:sp>
      <p:sp>
        <p:nvSpPr>
          <p:cNvPr id="5" name="Slide Number Placeholder 4">
            <a:extLst>
              <a:ext uri="{FF2B5EF4-FFF2-40B4-BE49-F238E27FC236}">
                <a16:creationId xmlns:a16="http://schemas.microsoft.com/office/drawing/2014/main" id="{3CA8E8D0-8C05-47E8-9CA2-E68FA57F46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7" name="evan bubbles">
            <a:hlinkClick r:id="" action="ppaction://media"/>
            <a:extLst>
              <a:ext uri="{FF2B5EF4-FFF2-40B4-BE49-F238E27FC236}">
                <a16:creationId xmlns:a16="http://schemas.microsoft.com/office/drawing/2014/main" id="{86142D0F-13F9-49D2-8EA8-2D9832FB6B5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85411" y="1203598"/>
            <a:ext cx="5400600" cy="3042764"/>
          </a:xfrm>
          <a:prstGeom prst="rect">
            <a:avLst/>
          </a:prstGeom>
          <a:noFill/>
          <a:ln>
            <a:noFill/>
          </a:ln>
        </p:spPr>
      </p:pic>
    </p:spTree>
    <p:extLst>
      <p:ext uri="{BB962C8B-B14F-4D97-AF65-F5344CB8AC3E}">
        <p14:creationId xmlns:p14="http://schemas.microsoft.com/office/powerpoint/2010/main" val="42181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4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4293-5960-4CBA-AEA5-2F3E93985FDF}"/>
              </a:ext>
            </a:extLst>
          </p:cNvPr>
          <p:cNvSpPr>
            <a:spLocks noGrp="1"/>
          </p:cNvSpPr>
          <p:nvPr>
            <p:ph type="title"/>
          </p:nvPr>
        </p:nvSpPr>
        <p:spPr/>
        <p:txBody>
          <a:bodyPr/>
          <a:lstStyle/>
          <a:p>
            <a:r>
              <a:rPr lang="en-GB" b="1" dirty="0"/>
              <a:t>Did you notice...</a:t>
            </a:r>
          </a:p>
        </p:txBody>
      </p:sp>
      <p:sp>
        <p:nvSpPr>
          <p:cNvPr id="3" name="Text Placeholder 2">
            <a:extLst>
              <a:ext uri="{FF2B5EF4-FFF2-40B4-BE49-F238E27FC236}">
                <a16:creationId xmlns:a16="http://schemas.microsoft.com/office/drawing/2014/main" id="{89CA72F7-8AA7-467B-86CA-91DB35AA4A03}"/>
              </a:ext>
            </a:extLst>
          </p:cNvPr>
          <p:cNvSpPr>
            <a:spLocks noGrp="1"/>
          </p:cNvSpPr>
          <p:nvPr>
            <p:ph type="body" idx="1"/>
          </p:nvPr>
        </p:nvSpPr>
        <p:spPr>
          <a:xfrm>
            <a:off x="2827903" y="610738"/>
            <a:ext cx="5557499" cy="3329164"/>
          </a:xfrm>
        </p:spPr>
        <p:txBody>
          <a:bodyPr/>
          <a:lstStyle/>
          <a:p>
            <a:pPr marL="0" indent="0">
              <a:buNone/>
            </a:pPr>
            <a:endParaRPr lang="en-GB" dirty="0"/>
          </a:p>
          <a:p>
            <a:pPr>
              <a:buFont typeface="Courier New" panose="02070309020205020404" pitchFamily="49" charset="0"/>
              <a:buChar char="o"/>
            </a:pPr>
            <a:r>
              <a:rPr lang="en-GB" dirty="0"/>
              <a:t>Evan used his hands (gesture) to show his Mum that he wanted “big” bubbles.</a:t>
            </a:r>
          </a:p>
          <a:p>
            <a:pPr>
              <a:buFont typeface="Courier New" panose="02070309020205020404" pitchFamily="49" charset="0"/>
              <a:buChar char="o"/>
            </a:pPr>
            <a:r>
              <a:rPr lang="en-GB" dirty="0"/>
              <a:t>Mum checked with Evan that he wanted “BIG bubbles?” and emphasised the word ‘big’</a:t>
            </a:r>
          </a:p>
          <a:p>
            <a:pPr>
              <a:buFont typeface="Courier New" panose="02070309020205020404" pitchFamily="49" charset="0"/>
              <a:buChar char="o"/>
            </a:pPr>
            <a:r>
              <a:rPr lang="en-GB" dirty="0"/>
              <a:t>Mum used gesture to support Evan to make a choice between “up” and “down” .</a:t>
            </a:r>
          </a:p>
          <a:p>
            <a:pPr>
              <a:buFont typeface="Courier New" panose="02070309020205020404" pitchFamily="49" charset="0"/>
              <a:buChar char="o"/>
            </a:pPr>
            <a:r>
              <a:rPr lang="en-GB" dirty="0"/>
              <a:t>Evan asked mum for “big” bubbles by using a gesture. </a:t>
            </a:r>
          </a:p>
          <a:p>
            <a:pPr>
              <a:buFont typeface="Courier New" panose="02070309020205020404" pitchFamily="49" charset="0"/>
              <a:buChar char="o"/>
            </a:pPr>
            <a:r>
              <a:rPr lang="en-GB" dirty="0"/>
              <a:t>Mum always used words at the same time as her gestures. </a:t>
            </a:r>
          </a:p>
          <a:p>
            <a:endParaRPr lang="en-GB" dirty="0"/>
          </a:p>
        </p:txBody>
      </p:sp>
      <p:sp>
        <p:nvSpPr>
          <p:cNvPr id="5" name="Slide Number Placeholder 4">
            <a:extLst>
              <a:ext uri="{FF2B5EF4-FFF2-40B4-BE49-F238E27FC236}">
                <a16:creationId xmlns:a16="http://schemas.microsoft.com/office/drawing/2014/main" id="{96C7AF26-DC1A-42C7-A7F2-C28064BCEA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7914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9334-E1BD-4A09-ACB7-349B7EF478EA}"/>
              </a:ext>
            </a:extLst>
          </p:cNvPr>
          <p:cNvSpPr>
            <a:spLocks noGrp="1"/>
          </p:cNvSpPr>
          <p:nvPr>
            <p:ph type="title"/>
          </p:nvPr>
        </p:nvSpPr>
        <p:spPr/>
        <p:txBody>
          <a:bodyPr/>
          <a:lstStyle/>
          <a:p>
            <a:r>
              <a:rPr lang="en-GB" b="1" dirty="0"/>
              <a:t>Watch again..</a:t>
            </a:r>
          </a:p>
        </p:txBody>
      </p:sp>
      <p:sp>
        <p:nvSpPr>
          <p:cNvPr id="5" name="Slide Number Placeholder 4">
            <a:extLst>
              <a:ext uri="{FF2B5EF4-FFF2-40B4-BE49-F238E27FC236}">
                <a16:creationId xmlns:a16="http://schemas.microsoft.com/office/drawing/2014/main" id="{194E264E-B3BF-41CE-9B4A-D4DDB6AC9C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4" name="Text Placeholder 3">
            <a:extLst>
              <a:ext uri="{FF2B5EF4-FFF2-40B4-BE49-F238E27FC236}">
                <a16:creationId xmlns:a16="http://schemas.microsoft.com/office/drawing/2014/main" id="{FC83382D-2B04-4F2C-9477-BC16D71DE251}"/>
              </a:ext>
            </a:extLst>
          </p:cNvPr>
          <p:cNvSpPr>
            <a:spLocks noGrp="1"/>
          </p:cNvSpPr>
          <p:nvPr>
            <p:ph type="body" idx="1"/>
          </p:nvPr>
        </p:nvSpPr>
        <p:spPr>
          <a:xfrm>
            <a:off x="2830924" y="1200150"/>
            <a:ext cx="5485492" cy="3120300"/>
          </a:xfrm>
        </p:spPr>
        <p:txBody>
          <a:bodyPr/>
          <a:lstStyle/>
          <a:p>
            <a:r>
              <a:rPr lang="en-GB" dirty="0"/>
              <a:t>What did mum do to give Evan the chance to say whether he wanted bubbles up or bubbles down?</a:t>
            </a:r>
          </a:p>
          <a:p>
            <a:endParaRPr lang="en-GB" dirty="0"/>
          </a:p>
          <a:p>
            <a:r>
              <a:rPr lang="en-GB" dirty="0"/>
              <a:t>How did Evan respond?</a:t>
            </a:r>
          </a:p>
        </p:txBody>
      </p:sp>
    </p:spTree>
    <p:extLst>
      <p:ext uri="{BB962C8B-B14F-4D97-AF65-F5344CB8AC3E}">
        <p14:creationId xmlns:p14="http://schemas.microsoft.com/office/powerpoint/2010/main" val="172462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3223-79F2-4413-959F-37ACF536200D}"/>
              </a:ext>
            </a:extLst>
          </p:cNvPr>
          <p:cNvSpPr>
            <a:spLocks noGrp="1"/>
          </p:cNvSpPr>
          <p:nvPr>
            <p:ph type="title"/>
          </p:nvPr>
        </p:nvSpPr>
        <p:spPr/>
        <p:txBody>
          <a:bodyPr/>
          <a:lstStyle/>
          <a:p>
            <a:r>
              <a:rPr lang="en-GB" b="1" dirty="0"/>
              <a:t>Watch again..</a:t>
            </a:r>
          </a:p>
        </p:txBody>
      </p:sp>
      <p:sp>
        <p:nvSpPr>
          <p:cNvPr id="5" name="Slide Number Placeholder 4">
            <a:extLst>
              <a:ext uri="{FF2B5EF4-FFF2-40B4-BE49-F238E27FC236}">
                <a16:creationId xmlns:a16="http://schemas.microsoft.com/office/drawing/2014/main" id="{C8A8A23B-4C09-4146-8D44-C932AA42B1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8" name="evan bubbles">
            <a:hlinkClick r:id="" action="ppaction://media"/>
            <a:extLst>
              <a:ext uri="{FF2B5EF4-FFF2-40B4-BE49-F238E27FC236}">
                <a16:creationId xmlns:a16="http://schemas.microsoft.com/office/drawing/2014/main" id="{DB2173CD-45B1-4DC3-9222-98FB9556B1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85411" y="1203598"/>
            <a:ext cx="5400600" cy="3042764"/>
          </a:xfrm>
          <a:prstGeom prst="rect">
            <a:avLst/>
          </a:prstGeom>
          <a:noFill/>
          <a:ln>
            <a:noFill/>
          </a:ln>
        </p:spPr>
      </p:pic>
    </p:spTree>
    <p:extLst>
      <p:ext uri="{BB962C8B-B14F-4D97-AF65-F5344CB8AC3E}">
        <p14:creationId xmlns:p14="http://schemas.microsoft.com/office/powerpoint/2010/main" val="15772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FEA1-4262-4117-9F46-1955EFC31E33}"/>
              </a:ext>
            </a:extLst>
          </p:cNvPr>
          <p:cNvSpPr>
            <a:spLocks noGrp="1"/>
          </p:cNvSpPr>
          <p:nvPr>
            <p:ph type="title"/>
          </p:nvPr>
        </p:nvSpPr>
        <p:spPr/>
        <p:txBody>
          <a:bodyPr/>
          <a:lstStyle/>
          <a:p>
            <a:r>
              <a:rPr lang="en-GB" b="1" dirty="0"/>
              <a:t>Did you notice..</a:t>
            </a:r>
          </a:p>
        </p:txBody>
      </p:sp>
      <p:sp>
        <p:nvSpPr>
          <p:cNvPr id="3" name="Text Placeholder 2">
            <a:extLst>
              <a:ext uri="{FF2B5EF4-FFF2-40B4-BE49-F238E27FC236}">
                <a16:creationId xmlns:a16="http://schemas.microsoft.com/office/drawing/2014/main" id="{D927C761-243E-49C4-A098-2C5B120B06BE}"/>
              </a:ext>
            </a:extLst>
          </p:cNvPr>
          <p:cNvSpPr>
            <a:spLocks noGrp="1"/>
          </p:cNvSpPr>
          <p:nvPr>
            <p:ph type="body" idx="1"/>
          </p:nvPr>
        </p:nvSpPr>
        <p:spPr>
          <a:xfrm>
            <a:off x="2830924" y="1200150"/>
            <a:ext cx="5701515" cy="3120300"/>
          </a:xfrm>
        </p:spPr>
        <p:txBody>
          <a:bodyPr/>
          <a:lstStyle/>
          <a:p>
            <a:pPr marL="285750" indent="-285750">
              <a:buFont typeface="Courier New" panose="02070309020205020404" pitchFamily="49" charset="0"/>
              <a:buChar char="o"/>
            </a:pPr>
            <a:r>
              <a:rPr lang="en-GB" dirty="0"/>
              <a:t>Mum checked she knew what Evan meant by saying “bubbles….?”, pointing and then pausing for Evan to reply “up!”.  </a:t>
            </a:r>
          </a:p>
          <a:p>
            <a:pPr marL="0" indent="0">
              <a:buNone/>
            </a:pPr>
            <a:endParaRPr lang="en-GB" dirty="0"/>
          </a:p>
          <a:p>
            <a:pPr marL="285750" indent="-285750"/>
            <a:r>
              <a:rPr lang="en-GB" dirty="0"/>
              <a:t>Evan then made sure Mum knew that he wanted BIG bubbles by telling her this and gesturing.</a:t>
            </a:r>
          </a:p>
          <a:p>
            <a:pPr marL="0" indent="0">
              <a:buNone/>
            </a:pPr>
            <a:endParaRPr lang="en-GB" dirty="0"/>
          </a:p>
          <a:p>
            <a:pPr marL="285750" indent="-285750"/>
            <a:r>
              <a:rPr lang="en-GB" dirty="0"/>
              <a:t>Mum then put all the words and gestures together, modelling “big bubbles up” </a:t>
            </a:r>
          </a:p>
          <a:p>
            <a:endParaRPr lang="en-GB" dirty="0"/>
          </a:p>
        </p:txBody>
      </p:sp>
      <p:sp>
        <p:nvSpPr>
          <p:cNvPr id="5" name="Slide Number Placeholder 4">
            <a:extLst>
              <a:ext uri="{FF2B5EF4-FFF2-40B4-BE49-F238E27FC236}">
                <a16:creationId xmlns:a16="http://schemas.microsoft.com/office/drawing/2014/main" id="{10446091-334D-4869-BBF4-F71C01F355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85474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539552" y="337674"/>
            <a:ext cx="8280920" cy="1159800"/>
          </a:xfrm>
          <a:prstGeom prst="rect">
            <a:avLst/>
          </a:prstGeom>
        </p:spPr>
        <p:txBody>
          <a:bodyPr spcFirstLastPara="1" wrap="square" lIns="91425" tIns="91425" rIns="91425" bIns="91425" anchor="ctr" anchorCtr="0">
            <a:noAutofit/>
          </a:bodyPr>
          <a:lstStyle/>
          <a:p>
            <a:pPr algn="ctr"/>
            <a:r>
              <a:rPr lang="en-GB" sz="2400" b="1" dirty="0"/>
              <a:t>How can I use this in real life?</a:t>
            </a:r>
            <a:endParaRPr sz="2400" dirty="0">
              <a:solidFill>
                <a:srgbClr val="FFB600"/>
              </a:solidFill>
            </a:endParaRPr>
          </a:p>
        </p:txBody>
      </p:sp>
      <p:sp>
        <p:nvSpPr>
          <p:cNvPr id="404" name="Google Shape;404;p17"/>
          <p:cNvSpPr txBox="1">
            <a:spLocks noGrp="1"/>
          </p:cNvSpPr>
          <p:nvPr>
            <p:ph type="subTitle" idx="4294967295"/>
          </p:nvPr>
        </p:nvSpPr>
        <p:spPr>
          <a:xfrm>
            <a:off x="708178" y="2242210"/>
            <a:ext cx="7896270" cy="1769700"/>
          </a:xfrm>
          <a:prstGeom prst="rect">
            <a:avLst/>
          </a:prstGeom>
        </p:spPr>
        <p:txBody>
          <a:bodyPr spcFirstLastPara="1" wrap="square" lIns="91425" tIns="91425" rIns="91425" bIns="91425" numCol="2" anchor="t" anchorCtr="0">
            <a:noAutofit/>
          </a:bodyPr>
          <a:lstStyle/>
          <a:p>
            <a:pPr marL="400050" indent="-285750">
              <a:buFont typeface="Courier New" panose="02070309020205020404" pitchFamily="49" charset="0"/>
              <a:buChar char="o"/>
            </a:pPr>
            <a:r>
              <a:rPr lang="en-GB" sz="1800" dirty="0">
                <a:solidFill>
                  <a:schemeClr val="bg1"/>
                </a:solidFill>
              </a:rPr>
              <a:t>Showing the size of something</a:t>
            </a:r>
          </a:p>
          <a:p>
            <a:pPr marL="400050" indent="-285750">
              <a:buFont typeface="Courier New" panose="02070309020205020404" pitchFamily="49" charset="0"/>
              <a:buChar char="o"/>
            </a:pPr>
            <a:r>
              <a:rPr lang="en-GB" sz="1800" dirty="0">
                <a:solidFill>
                  <a:schemeClr val="bg1"/>
                </a:solidFill>
              </a:rPr>
              <a:t>Greeting friends/family (waving)</a:t>
            </a:r>
          </a:p>
          <a:p>
            <a:pPr marL="400050" indent="-285750">
              <a:buFont typeface="Courier New" panose="02070309020205020404" pitchFamily="49" charset="0"/>
              <a:buChar char="o"/>
            </a:pPr>
            <a:r>
              <a:rPr lang="en-GB" sz="1800" dirty="0">
                <a:solidFill>
                  <a:schemeClr val="bg1"/>
                </a:solidFill>
              </a:rPr>
              <a:t>Talking about animals at the farm </a:t>
            </a:r>
          </a:p>
          <a:p>
            <a:pPr marL="400050" indent="-285750">
              <a:buFont typeface="Courier New" panose="02070309020205020404" pitchFamily="49" charset="0"/>
              <a:buChar char="o"/>
            </a:pPr>
            <a:r>
              <a:rPr lang="en-GB" sz="1800" dirty="0">
                <a:solidFill>
                  <a:schemeClr val="bg1"/>
                </a:solidFill>
              </a:rPr>
              <a:t>Pointing to something that you can see </a:t>
            </a:r>
          </a:p>
          <a:p>
            <a:pPr marL="400050" indent="-285750">
              <a:buFont typeface="Courier New" panose="02070309020205020404" pitchFamily="49" charset="0"/>
              <a:buChar char="o"/>
            </a:pPr>
            <a:r>
              <a:rPr lang="en-GB" sz="1800" dirty="0" err="1">
                <a:solidFill>
                  <a:schemeClr val="bg1"/>
                </a:solidFill>
              </a:rPr>
              <a:t>Modeling</a:t>
            </a:r>
            <a:r>
              <a:rPr lang="en-GB" sz="1800" dirty="0">
                <a:solidFill>
                  <a:schemeClr val="bg1"/>
                </a:solidFill>
              </a:rPr>
              <a:t> action words e.g. driving/eating/waving </a:t>
            </a:r>
          </a:p>
          <a:p>
            <a:pPr marL="400050" indent="-285750">
              <a:buFont typeface="Courier New" panose="02070309020205020404" pitchFamily="49" charset="0"/>
              <a:buChar char="o"/>
            </a:pPr>
            <a:r>
              <a:rPr lang="en-GB" sz="1800" dirty="0">
                <a:solidFill>
                  <a:schemeClr val="bg1"/>
                </a:solidFill>
              </a:rPr>
              <a:t>Helping to introduce new words </a:t>
            </a:r>
          </a:p>
          <a:p>
            <a:pPr marL="400050" indent="-285750">
              <a:buFont typeface="Courier New" panose="02070309020205020404" pitchFamily="49" charset="0"/>
              <a:buChar char="o"/>
            </a:pPr>
            <a:r>
              <a:rPr lang="en-GB" sz="1800" dirty="0">
                <a:solidFill>
                  <a:schemeClr val="bg1"/>
                </a:solidFill>
              </a:rPr>
              <a:t>Singing action songs </a:t>
            </a:r>
          </a:p>
          <a:p>
            <a:pPr marL="400050" indent="-285750">
              <a:buFont typeface="Courier New" panose="02070309020205020404" pitchFamily="49" charset="0"/>
              <a:buChar char="o"/>
            </a:pPr>
            <a:r>
              <a:rPr lang="en-GB" sz="1800" dirty="0">
                <a:solidFill>
                  <a:schemeClr val="bg1"/>
                </a:solidFill>
              </a:rPr>
              <a:t>Helping to follow an instruction </a:t>
            </a:r>
          </a:p>
        </p:txBody>
      </p:sp>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Rectangle 1">
            <a:extLst>
              <a:ext uri="{FF2B5EF4-FFF2-40B4-BE49-F238E27FC236}">
                <a16:creationId xmlns:a16="http://schemas.microsoft.com/office/drawing/2014/main" id="{47FE2214-1D42-4080-A08B-969E366FF916}"/>
              </a:ext>
            </a:extLst>
          </p:cNvPr>
          <p:cNvSpPr/>
          <p:nvPr/>
        </p:nvSpPr>
        <p:spPr>
          <a:xfrm>
            <a:off x="827584" y="1347614"/>
            <a:ext cx="7564750" cy="923330"/>
          </a:xfrm>
          <a:prstGeom prst="rect">
            <a:avLst/>
          </a:prstGeom>
        </p:spPr>
        <p:txBody>
          <a:bodyPr wrap="square">
            <a:spAutoFit/>
          </a:bodyPr>
          <a:lstStyle/>
          <a:p>
            <a:pPr marL="114300">
              <a:spcBef>
                <a:spcPts val="600"/>
              </a:spcBef>
              <a:buClr>
                <a:srgbClr val="A6BCC9"/>
              </a:buClr>
              <a:buSzPts val="2000"/>
            </a:pPr>
            <a:r>
              <a:rPr lang="en-GB" sz="1800" dirty="0">
                <a:solidFill>
                  <a:schemeClr val="bg1"/>
                </a:solidFill>
                <a:latin typeface="Lato Light"/>
                <a:sym typeface="Lato Light"/>
              </a:rPr>
              <a:t>Think about all the opportunities across your day that you can use gesture to support  what you are saying and develop your child’s language. This can be in play or in simple everyday activities such as:</a:t>
            </a:r>
          </a:p>
        </p:txBody>
      </p:sp>
    </p:spTree>
  </p:cSld>
  <p:clrMapOvr>
    <a:masterClrMapping/>
  </p:clrMapOvr>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350</Words>
  <Application>Microsoft Office PowerPoint</Application>
  <PresentationFormat>On-screen Show (16:9)</PresentationFormat>
  <Paragraphs>39</Paragraphs>
  <Slides>8</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 Slab Light</vt:lpstr>
      <vt:lpstr>Lato Light</vt:lpstr>
      <vt:lpstr>Courier New</vt:lpstr>
      <vt:lpstr>Arial</vt:lpstr>
      <vt:lpstr>Kent template</vt:lpstr>
      <vt:lpstr>  Using gestures alongside words  . </vt:lpstr>
      <vt:lpstr>Using gestures alongside words</vt:lpstr>
      <vt:lpstr>Click the play button under the image to view the video</vt:lpstr>
      <vt:lpstr>Did you notice...</vt:lpstr>
      <vt:lpstr>Watch again..</vt:lpstr>
      <vt:lpstr>Watch again..</vt:lpstr>
      <vt:lpstr>Did you notice..</vt:lpstr>
      <vt:lpstr>How can I use this in real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ROBINSON Hilary</dc:creator>
  <cp:lastModifiedBy>CHAMBERS Emma</cp:lastModifiedBy>
  <cp:revision>29</cp:revision>
  <dcterms:modified xsi:type="dcterms:W3CDTF">2023-05-27T09:40:08Z</dcterms:modified>
</cp:coreProperties>
</file>