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4" r:id="rId6"/>
    <p:sldId id="263" r:id="rId7"/>
    <p:sldId id="262" r:id="rId8"/>
    <p:sldId id="279" r:id="rId9"/>
  </p:sldIdLst>
  <p:sldSz cx="9144000" cy="5143500" type="screen16x9"/>
  <p:notesSz cx="6858000" cy="9144000"/>
  <p:embeddedFontLst>
    <p:embeddedFont>
      <p:font typeface="Lato Light" panose="020B0604020202020204" charset="0"/>
      <p:regular r:id="rId11"/>
      <p:bold r:id="rId12"/>
      <p:italic r:id="rId13"/>
      <p:boldItalic r:id="rId14"/>
    </p:embeddedFont>
    <p:embeddedFont>
      <p:font typeface="Roboto Slab Light" panose="020B0604020202020204" charset="0"/>
      <p:regular r:id="rId15"/>
      <p:bold r:id="rId16"/>
    </p:embeddedFont>
    <p:embeddedFont>
      <p:font typeface="Roboto Slab Light" panose="020B060402020202020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6"/>
    <a:srgbClr val="81D1EC"/>
    <a:srgbClr val="3796BF"/>
    <a:srgbClr val="4BB5D9"/>
    <a:srgbClr val="FF9900"/>
    <a:srgbClr val="78B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C6F5A5-01FA-4BAA-8B0B-6BB1F1CD364B}">
  <a:tblStyle styleId="{D3C6F5A5-01FA-4BAA-8B0B-6BB1F1CD36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778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84717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78B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003086">
              <a:alpha val="7960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78B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3796BF">
              <a:alpha val="7882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81D1EC">
              <a:alpha val="78824"/>
            </a:srgbClr>
          </a:solidFill>
          <a:ln>
            <a:solidFill>
              <a:srgbClr val="FF99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003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379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4BB5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78BE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22" name="Google Shape;22;p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78B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03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4BB5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N:\Marketing and Communications\Images and videos\Logos\MCH\Research logo\research logov5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63" y="4440519"/>
            <a:ext cx="1224841" cy="65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DEE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78B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003086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78B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81D1EC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78B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003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3796BF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81D1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379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379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78BE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78BE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78BE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78BE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78BE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78BE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78BE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78BE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78BE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2830925" y="1200150"/>
            <a:ext cx="25164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5651044" y="1200150"/>
            <a:ext cx="26715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3" y="4488741"/>
            <a:ext cx="2016224" cy="5596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 Magenta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4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78B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4BB5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4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003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4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78B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003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379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4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4BB5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4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4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81D1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4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379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4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78BE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14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2" name="Google Shape;372;p1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5" name="Google Shape;375;p1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030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14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81D1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0" y="4168079"/>
            <a:ext cx="2054936" cy="57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4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○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rgbClr val="A6BCC9"/>
              </a:buClr>
              <a:buSzPts val="2000"/>
              <a:buFont typeface="Lato Light"/>
              <a:buChar char="◦"/>
              <a:defRPr sz="2000">
                <a:solidFill>
                  <a:srgbClr val="4A5C65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Slab Light"/>
              <a:buNone/>
              <a:defRPr sz="2000">
                <a:solidFill>
                  <a:srgbClr val="FFFFFF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rgbClr val="A6BCC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2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br>
              <a:rPr lang="en-GB" sz="4400" b="1" dirty="0"/>
            </a:br>
            <a:br>
              <a:rPr lang="en-GB" sz="4400" b="1" dirty="0"/>
            </a:br>
            <a:r>
              <a:rPr lang="en-GB" sz="3200" b="1" dirty="0"/>
              <a:t>First and Then </a:t>
            </a:r>
            <a:br>
              <a:rPr lang="en-GB" sz="3200" b="1" dirty="0"/>
            </a:br>
            <a:br>
              <a:rPr lang="en-GB" dirty="0"/>
            </a:b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b="1" dirty="0"/>
              <a:t>First and Then</a:t>
            </a:r>
          </a:p>
        </p:txBody>
      </p:sp>
      <p:sp>
        <p:nvSpPr>
          <p:cNvPr id="396" name="Google Shape;396;p16"/>
          <p:cNvSpPr txBox="1">
            <a:spLocks noGrp="1"/>
          </p:cNvSpPr>
          <p:nvPr>
            <p:ph type="body" idx="1"/>
          </p:nvPr>
        </p:nvSpPr>
        <p:spPr>
          <a:xfrm>
            <a:off x="2771800" y="1156850"/>
            <a:ext cx="5346183" cy="2927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Clr>
                <a:schemeClr val="dk1"/>
              </a:buClr>
              <a:buSzPts val="1100"/>
              <a:buNone/>
            </a:pPr>
            <a:r>
              <a:rPr lang="en-GB" dirty="0"/>
              <a:t>The clip you are about to see is of Isla (2 years 2 months) and her Mum trying to encourage her to take part in an adult-led activity.</a:t>
            </a:r>
          </a:p>
          <a:p>
            <a:pPr marL="0" lvl="0" indent="0" algn="just">
              <a:buClr>
                <a:schemeClr val="dk1"/>
              </a:buClr>
              <a:buSzPts val="1100"/>
              <a:buNone/>
            </a:pPr>
            <a:br>
              <a:rPr lang="en-GB" dirty="0"/>
            </a:br>
            <a:br>
              <a:rPr lang="en-GB" dirty="0"/>
            </a:br>
            <a:r>
              <a:rPr lang="en-GB" dirty="0"/>
              <a:t>This video will show you how to use pictures and a “First and Then” approach to support a child’s attention.  It will also show you how to manage if your child says no.</a:t>
            </a:r>
            <a:endParaRPr dirty="0">
              <a:solidFill>
                <a:srgbClr val="4A5C65"/>
              </a:solidFill>
            </a:endParaRPr>
          </a:p>
        </p:txBody>
      </p:sp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B2ADA-EFFE-4F8A-88D0-8E2AE317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Click the play button under the image to view the video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8E8D0-8C05-47E8-9CA2-E68FA57F46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first then ball then bubbles just three Isla 10">
            <a:hlinkClick r:id="" action="ppaction://media"/>
            <a:extLst>
              <a:ext uri="{FF2B5EF4-FFF2-40B4-BE49-F238E27FC236}">
                <a16:creationId xmlns:a16="http://schemas.microsoft.com/office/drawing/2014/main" id="{13CE10AA-CEFB-42EB-B77F-8F4123E79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090.9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0398" y="1131590"/>
            <a:ext cx="5535166" cy="3113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12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C4293-5960-4CBA-AEA5-2F3E93985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55526"/>
            <a:ext cx="2142000" cy="2630400"/>
          </a:xfrm>
        </p:spPr>
        <p:txBody>
          <a:bodyPr/>
          <a:lstStyle/>
          <a:p>
            <a:r>
              <a:rPr lang="en-GB" b="1" dirty="0"/>
              <a:t>Did you notice...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A72F7-8AA7-467B-86CA-91DB35AA4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4107" y="1011600"/>
            <a:ext cx="5328591" cy="3120300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1600" dirty="0"/>
              <a:t>Mum said “First… Then…” to encourage Isla to join in with an adult led activity (gym ball), and then she would get a motivating activity (bubbles)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600" dirty="0"/>
              <a:t>Mum supported what she was saying by using visuals (First and Then board)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600" dirty="0"/>
              <a:t>Mum used positive language to encourage and reassure Isla e.g. “Mummy will look after you”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600" dirty="0"/>
              <a:t>Isla was happy to sit on the gym ball with Mum’s support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600" dirty="0"/>
              <a:t>Isla was then unsure about going on her tummy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7AF26-DC1A-42C7-A7F2-C28064BCEA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1447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C4293-5960-4CBA-AEA5-2F3E93985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55526"/>
            <a:ext cx="2142000" cy="2630400"/>
          </a:xfrm>
        </p:spPr>
        <p:txBody>
          <a:bodyPr/>
          <a:lstStyle/>
          <a:p>
            <a:r>
              <a:rPr lang="en-GB" b="1" dirty="0"/>
              <a:t>Did you notice...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7AF26-DC1A-42C7-A7F2-C28064BCEA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78A33D-6B87-45BC-96E5-9E65B3034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0924" y="1200150"/>
            <a:ext cx="5557499" cy="3120300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Watch the video again</a:t>
            </a:r>
          </a:p>
          <a:p>
            <a:pPr marL="0" indent="0" algn="just">
              <a:buNone/>
            </a:pPr>
            <a:endParaRPr lang="en-GB" dirty="0"/>
          </a:p>
          <a:p>
            <a:pPr algn="just">
              <a:buFont typeface="Courier New" panose="02070309020205020404" pitchFamily="49" charset="0"/>
              <a:buChar char="o"/>
            </a:pPr>
            <a:r>
              <a:rPr lang="en-GB" dirty="0"/>
              <a:t>What did Isla’s Mum do to encourage Isla to go on her tummy?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029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3223-79F2-4413-959F-37ACF5362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Watch again...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A8A23B-4C09-4146-8D44-C932AA42B1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7" name="first then ball then bubbles just three Isla 10">
            <a:hlinkClick r:id="" action="ppaction://media"/>
            <a:extLst>
              <a:ext uri="{FF2B5EF4-FFF2-40B4-BE49-F238E27FC236}">
                <a16:creationId xmlns:a16="http://schemas.microsoft.com/office/drawing/2014/main" id="{202EC651-B746-4B88-93A5-0CC9064949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090.9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811663"/>
            <a:ext cx="5535166" cy="3113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29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EFEA1-4262-4117-9F46-1955EFC3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Did you notice...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7C761-243E-49C4-A098-2C5B120B0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1800" y="1059582"/>
            <a:ext cx="5701515" cy="2235696"/>
          </a:xfrm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Mum told Isla “Just three” so that she knew how long it was going to last.</a:t>
            </a:r>
          </a:p>
          <a:p>
            <a:pPr marL="0" indent="0" algn="just">
              <a:buNone/>
            </a:pPr>
            <a:endParaRPr lang="en-GB" dirty="0"/>
          </a:p>
          <a:p>
            <a:pPr marL="0" indent="0" algn="just">
              <a:buNone/>
            </a:pPr>
            <a:r>
              <a:rPr lang="en-GB" dirty="0"/>
              <a:t>Mum then focussed Isla’s attention back to the First and Then board to reassure her “First ball, then bubbles”.</a:t>
            </a:r>
          </a:p>
          <a:p>
            <a:pPr marL="0" indent="0" algn="just">
              <a:buNone/>
            </a:pPr>
            <a:endParaRPr lang="en-GB" dirty="0"/>
          </a:p>
          <a:p>
            <a:pPr marL="0" indent="0" algn="just">
              <a:buNone/>
            </a:pPr>
            <a:r>
              <a:rPr lang="en-GB" dirty="0"/>
              <a:t>This reminded Isla that she would get what she wanted (bubbles) after the ball.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46091-334D-4869-BBF4-F71C01F355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4745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ctrTitle" idx="4294967295"/>
          </p:nvPr>
        </p:nvSpPr>
        <p:spPr>
          <a:xfrm>
            <a:off x="539552" y="337674"/>
            <a:ext cx="828092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chemeClr val="bg1">
                    <a:lumMod val="95000"/>
                  </a:schemeClr>
                </a:solidFill>
                <a:latin typeface="Roboto slab light" panose="020B0604020202020204" charset="0"/>
                <a:ea typeface="Roboto slab light" panose="020B0604020202020204" charset="0"/>
              </a:rPr>
              <a:t>How can I use this in real life?</a:t>
            </a:r>
            <a:endParaRPr sz="2400" dirty="0">
              <a:solidFill>
                <a:srgbClr val="FFB600"/>
              </a:solidFill>
            </a:endParaRPr>
          </a:p>
        </p:txBody>
      </p:sp>
      <p:sp>
        <p:nvSpPr>
          <p:cNvPr id="404" name="Google Shape;404;p17"/>
          <p:cNvSpPr txBox="1">
            <a:spLocks noGrp="1"/>
          </p:cNvSpPr>
          <p:nvPr>
            <p:ph type="subTitle" idx="4294967295"/>
          </p:nvPr>
        </p:nvSpPr>
        <p:spPr>
          <a:xfrm>
            <a:off x="708178" y="2139702"/>
            <a:ext cx="7727643" cy="1769700"/>
          </a:xfrm>
          <a:prstGeom prst="rect">
            <a:avLst/>
          </a:prstGeom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4000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First sitting then lunch</a:t>
            </a:r>
          </a:p>
          <a:p>
            <a:pPr marL="4000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First book then iPad</a:t>
            </a:r>
          </a:p>
          <a:p>
            <a:pPr marL="4000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First car then park</a:t>
            </a:r>
          </a:p>
          <a:p>
            <a:pPr marL="4000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First teeth then story</a:t>
            </a:r>
          </a:p>
          <a:p>
            <a:pPr marL="4000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First drawing then sticker</a:t>
            </a:r>
          </a:p>
          <a:p>
            <a:pPr marL="4000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First apple then chocolate</a:t>
            </a:r>
          </a:p>
          <a:p>
            <a:pPr marL="4000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First coat then play</a:t>
            </a:r>
          </a:p>
          <a:p>
            <a:pPr marL="400050" indent="-28575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First tidy then TV</a:t>
            </a:r>
          </a:p>
        </p:txBody>
      </p:sp>
      <p:sp>
        <p:nvSpPr>
          <p:cNvPr id="406" name="Google Shape;406;p1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FE2214-1D42-4080-A08B-969E366FF916}"/>
              </a:ext>
            </a:extLst>
          </p:cNvPr>
          <p:cNvSpPr/>
          <p:nvPr/>
        </p:nvSpPr>
        <p:spPr>
          <a:xfrm>
            <a:off x="827584" y="1347614"/>
            <a:ext cx="7564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spcBef>
                <a:spcPts val="600"/>
              </a:spcBef>
              <a:buClr>
                <a:srgbClr val="A6BCC9"/>
              </a:buClr>
              <a:buSzPts val="2000"/>
            </a:pPr>
            <a:r>
              <a:rPr lang="en-GB" sz="1800" dirty="0">
                <a:solidFill>
                  <a:schemeClr val="bg1"/>
                </a:solidFill>
                <a:latin typeface="Lato Light"/>
                <a:sym typeface="Lato Light"/>
              </a:rPr>
              <a:t>Think about times when your child is finding it difficult to engage in an activity.  Try using the ‘first/then’ approach in words and/or pictures to help them achieve a small task first before getting their desired activity: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364</Words>
  <Application>Microsoft Office PowerPoint</Application>
  <PresentationFormat>On-screen Show (16:9)</PresentationFormat>
  <Paragraphs>40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Roboto Slab Light</vt:lpstr>
      <vt:lpstr>Roboto Slab Light</vt:lpstr>
      <vt:lpstr>Courier New</vt:lpstr>
      <vt:lpstr>Lato Light</vt:lpstr>
      <vt:lpstr>Arial</vt:lpstr>
      <vt:lpstr>Kent template</vt:lpstr>
      <vt:lpstr>  First and Then   </vt:lpstr>
      <vt:lpstr>First and Then</vt:lpstr>
      <vt:lpstr>Click the play button under the image to view the video</vt:lpstr>
      <vt:lpstr>Did you notice...</vt:lpstr>
      <vt:lpstr>Did you notice...</vt:lpstr>
      <vt:lpstr>Watch again...</vt:lpstr>
      <vt:lpstr>Did you notice...</vt:lpstr>
      <vt:lpstr>How can I use this in real life?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ROBINSON Hilary</dc:creator>
  <cp:lastModifiedBy>CHAMBERS Emma</cp:lastModifiedBy>
  <cp:revision>40</cp:revision>
  <dcterms:modified xsi:type="dcterms:W3CDTF">2023-05-27T08:50:19Z</dcterms:modified>
</cp:coreProperties>
</file>